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5" r:id="rId3"/>
    <p:sldId id="266" r:id="rId4"/>
    <p:sldId id="267" r:id="rId5"/>
    <p:sldId id="268" r:id="rId6"/>
    <p:sldId id="269" r:id="rId7"/>
    <p:sldId id="270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37" d="100"/>
          <a:sy n="37" d="100"/>
        </p:scale>
        <p:origin x="60" y="8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F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Quelle est la règle ? 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Le pluriel des noms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092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fr-FR" sz="4000" dirty="0"/>
              <a:t>le vélo </a:t>
            </a:r>
            <a:r>
              <a:rPr lang="fr-FR" sz="4000" dirty="0">
                <a:sym typeface="Wingdings" panose="05000000000000000000" pitchFamily="2" charset="2"/>
              </a:rPr>
              <a:t> les vélos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fr-FR" sz="4000" dirty="0">
                <a:sym typeface="Wingdings" panose="05000000000000000000" pitchFamily="2" charset="2"/>
              </a:rPr>
              <a:t>la voiture  les voitures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fr-FR" sz="4000" dirty="0">
                <a:sym typeface="Wingdings" panose="05000000000000000000" pitchFamily="2" charset="2"/>
              </a:rPr>
              <a:t>une table  des tables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fr-FR" sz="4000" dirty="0">
                <a:sym typeface="Wingdings" panose="05000000000000000000" pitchFamily="2" charset="2"/>
              </a:rPr>
              <a:t>une femme  des femmes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fr-FR" sz="4000" dirty="0">
                <a:sym typeface="Wingdings" panose="05000000000000000000" pitchFamily="2" charset="2"/>
              </a:rPr>
              <a:t>le magasin  les magasins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un détail  </a:t>
            </a:r>
            <a:r>
              <a:rPr lang="fr-FR" sz="4000" dirty="0">
                <a:solidFill>
                  <a:prstClr val="black"/>
                </a:solidFill>
                <a:latin typeface="Calibri" panose="020F0502020204030204"/>
                <a:sym typeface="Wingdings" panose="05000000000000000000" pitchFamily="2" charset="2"/>
              </a:rPr>
              <a:t>d</a:t>
            </a: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es détails</a:t>
            </a: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33300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fr-FR" sz="4000" dirty="0"/>
              <a:t>le vélo </a:t>
            </a:r>
            <a:r>
              <a:rPr lang="fr-FR" sz="4000" dirty="0">
                <a:sym typeface="Wingdings" panose="05000000000000000000" pitchFamily="2" charset="2"/>
              </a:rPr>
              <a:t> les vélo</a:t>
            </a:r>
            <a:r>
              <a:rPr lang="fr-FR" sz="4000" dirty="0">
                <a:solidFill>
                  <a:srgbClr val="FF0000"/>
                </a:solidFill>
                <a:sym typeface="Wingdings" panose="05000000000000000000" pitchFamily="2" charset="2"/>
              </a:rPr>
              <a:t>s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fr-FR" sz="4000" dirty="0">
                <a:sym typeface="Wingdings" panose="05000000000000000000" pitchFamily="2" charset="2"/>
              </a:rPr>
              <a:t>la voiture  les voiture</a:t>
            </a:r>
            <a:r>
              <a:rPr lang="fr-FR" sz="4000" dirty="0">
                <a:solidFill>
                  <a:srgbClr val="FF0000"/>
                </a:solidFill>
                <a:sym typeface="Wingdings" panose="05000000000000000000" pitchFamily="2" charset="2"/>
              </a:rPr>
              <a:t>s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fr-FR" sz="4000" dirty="0">
                <a:sym typeface="Wingdings" panose="05000000000000000000" pitchFamily="2" charset="2"/>
              </a:rPr>
              <a:t>une table  des table</a:t>
            </a:r>
            <a:r>
              <a:rPr lang="fr-FR" sz="4000" dirty="0">
                <a:solidFill>
                  <a:srgbClr val="FF0000"/>
                </a:solidFill>
                <a:sym typeface="Wingdings" panose="05000000000000000000" pitchFamily="2" charset="2"/>
              </a:rPr>
              <a:t>s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fr-FR" sz="4000" dirty="0">
                <a:sym typeface="Wingdings" panose="05000000000000000000" pitchFamily="2" charset="2"/>
              </a:rPr>
              <a:t>une femme  des femme</a:t>
            </a:r>
            <a:r>
              <a:rPr lang="fr-FR" sz="4000" dirty="0">
                <a:solidFill>
                  <a:srgbClr val="FF0000"/>
                </a:solidFill>
                <a:sym typeface="Wingdings" panose="05000000000000000000" pitchFamily="2" charset="2"/>
              </a:rPr>
              <a:t>s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fr-FR" sz="4000" dirty="0">
                <a:sym typeface="Wingdings" panose="05000000000000000000" pitchFamily="2" charset="2"/>
              </a:rPr>
              <a:t>le magasin les magasin</a:t>
            </a:r>
            <a:r>
              <a:rPr lang="fr-FR" sz="4000" dirty="0">
                <a:solidFill>
                  <a:srgbClr val="FF0000"/>
                </a:solidFill>
                <a:sym typeface="Wingdings" panose="05000000000000000000" pitchFamily="2" charset="2"/>
              </a:rPr>
              <a:t>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un détail  des détail</a:t>
            </a: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60173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4000" dirty="0">
                <a:solidFill>
                  <a:schemeClr val="tx1"/>
                </a:solidFill>
              </a:rPr>
              <a:t>un château</a:t>
            </a: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  des châteaux</a:t>
            </a:r>
          </a:p>
          <a:p>
            <a:pPr algn="ctr"/>
            <a:r>
              <a:rPr lang="fr-FR" sz="4000" dirty="0">
                <a:solidFill>
                  <a:prstClr val="black"/>
                </a:solidFill>
                <a:latin typeface="Calibri" panose="020F0502020204030204"/>
                <a:sym typeface="Wingdings" panose="05000000000000000000" pitchFamily="2" charset="2"/>
              </a:rPr>
              <a:t>le bateau </a:t>
            </a: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 les bateaux</a:t>
            </a:r>
          </a:p>
          <a:p>
            <a:pPr algn="ctr"/>
            <a:endParaRPr lang="fr-FR" sz="4000" dirty="0">
              <a:solidFill>
                <a:prstClr val="black"/>
              </a:solidFill>
              <a:latin typeface="Calibri" panose="020F0502020204030204"/>
              <a:sym typeface="Wingdings" panose="05000000000000000000" pitchFamily="2" charset="2"/>
            </a:endParaRPr>
          </a:p>
          <a:p>
            <a:pPr algn="ctr"/>
            <a:r>
              <a:rPr lang="fr-FR" sz="4000" dirty="0">
                <a:solidFill>
                  <a:prstClr val="black"/>
                </a:solidFill>
                <a:latin typeface="Calibri" panose="020F0502020204030204"/>
                <a:sym typeface="Wingdings" panose="05000000000000000000" pitchFamily="2" charset="2"/>
              </a:rPr>
              <a:t>le tuyau </a:t>
            </a: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 les tuyaux</a:t>
            </a:r>
          </a:p>
          <a:p>
            <a:pPr algn="ctr"/>
            <a:r>
              <a:rPr lang="fr-FR" sz="4000" dirty="0">
                <a:solidFill>
                  <a:prstClr val="black"/>
                </a:solidFill>
                <a:latin typeface="Calibri" panose="020F0502020204030204"/>
                <a:sym typeface="Wingdings" panose="05000000000000000000" pitchFamily="2" charset="2"/>
              </a:rPr>
              <a:t>un noyau </a:t>
            </a: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 des noyaux</a:t>
            </a:r>
            <a:endParaRPr lang="fr-FR" sz="3600" dirty="0">
              <a:solidFill>
                <a:schemeClr val="tx1"/>
              </a:solidFill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9115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4000" dirty="0">
                <a:solidFill>
                  <a:schemeClr val="tx1"/>
                </a:solidFill>
              </a:rPr>
              <a:t>un chât</a:t>
            </a:r>
            <a:r>
              <a:rPr lang="fr-FR" sz="4000" b="1" u="sng" dirty="0">
                <a:solidFill>
                  <a:schemeClr val="tx1"/>
                </a:solidFill>
              </a:rPr>
              <a:t>eau</a:t>
            </a: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  des château</a:t>
            </a: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x</a:t>
            </a:r>
          </a:p>
          <a:p>
            <a:pPr algn="ctr"/>
            <a:r>
              <a:rPr lang="fr-FR" sz="4000" dirty="0">
                <a:solidFill>
                  <a:prstClr val="black"/>
                </a:solidFill>
                <a:latin typeface="Calibri" panose="020F0502020204030204"/>
                <a:sym typeface="Wingdings" panose="05000000000000000000" pitchFamily="2" charset="2"/>
              </a:rPr>
              <a:t>le bat</a:t>
            </a:r>
            <a:r>
              <a:rPr lang="fr-FR" sz="4000" b="1" u="sng" dirty="0">
                <a:solidFill>
                  <a:prstClr val="black"/>
                </a:solidFill>
                <a:latin typeface="Calibri" panose="020F0502020204030204"/>
                <a:sym typeface="Wingdings" panose="05000000000000000000" pitchFamily="2" charset="2"/>
              </a:rPr>
              <a:t>eau </a:t>
            </a: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 les bateau</a:t>
            </a: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x</a:t>
            </a:r>
          </a:p>
          <a:p>
            <a:pPr algn="ctr"/>
            <a:endParaRPr lang="fr-FR" sz="4000" dirty="0">
              <a:solidFill>
                <a:prstClr val="black"/>
              </a:solidFill>
              <a:latin typeface="Calibri" panose="020F0502020204030204"/>
              <a:sym typeface="Wingdings" panose="05000000000000000000" pitchFamily="2" charset="2"/>
            </a:endParaRPr>
          </a:p>
          <a:p>
            <a:pPr algn="ctr"/>
            <a:r>
              <a:rPr lang="fr-FR" sz="4000" dirty="0">
                <a:solidFill>
                  <a:prstClr val="black"/>
                </a:solidFill>
                <a:latin typeface="Calibri" panose="020F0502020204030204"/>
                <a:sym typeface="Wingdings" panose="05000000000000000000" pitchFamily="2" charset="2"/>
              </a:rPr>
              <a:t>le tuy</a:t>
            </a:r>
            <a:r>
              <a:rPr lang="fr-FR" sz="4000" b="1" u="sng" dirty="0">
                <a:solidFill>
                  <a:prstClr val="black"/>
                </a:solidFill>
                <a:latin typeface="Calibri" panose="020F0502020204030204"/>
                <a:sym typeface="Wingdings" panose="05000000000000000000" pitchFamily="2" charset="2"/>
              </a:rPr>
              <a:t>au</a:t>
            </a:r>
            <a:r>
              <a:rPr lang="fr-FR" sz="4000" dirty="0">
                <a:solidFill>
                  <a:prstClr val="black"/>
                </a:solidFill>
                <a:latin typeface="Calibri" panose="020F0502020204030204"/>
                <a:sym typeface="Wingdings" panose="05000000000000000000" pitchFamily="2" charset="2"/>
              </a:rPr>
              <a:t> </a:t>
            </a: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 les tuyau</a:t>
            </a: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x</a:t>
            </a:r>
          </a:p>
          <a:p>
            <a:pPr algn="ctr"/>
            <a:r>
              <a:rPr lang="fr-FR" sz="4000" dirty="0">
                <a:solidFill>
                  <a:prstClr val="black"/>
                </a:solidFill>
                <a:latin typeface="Calibri" panose="020F0502020204030204"/>
                <a:sym typeface="Wingdings" panose="05000000000000000000" pitchFamily="2" charset="2"/>
              </a:rPr>
              <a:t>un noy</a:t>
            </a:r>
            <a:r>
              <a:rPr lang="fr-FR" sz="4000" b="1" u="sng" dirty="0">
                <a:solidFill>
                  <a:prstClr val="black"/>
                </a:solidFill>
                <a:latin typeface="Calibri" panose="020F0502020204030204"/>
                <a:sym typeface="Wingdings" panose="05000000000000000000" pitchFamily="2" charset="2"/>
              </a:rPr>
              <a:t>au</a:t>
            </a:r>
            <a:r>
              <a:rPr lang="fr-FR" sz="4000" dirty="0">
                <a:solidFill>
                  <a:prstClr val="black"/>
                </a:solidFill>
                <a:latin typeface="Calibri" panose="020F0502020204030204"/>
                <a:sym typeface="Wingdings" panose="05000000000000000000" pitchFamily="2" charset="2"/>
              </a:rPr>
              <a:t> </a:t>
            </a: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 des noyau</a:t>
            </a: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x</a:t>
            </a: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73149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La règle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grpSp>
        <p:nvGrpSpPr>
          <p:cNvPr id="10" name="Groupe 9">
            <a:extLst>
              <a:ext uri="{FF2B5EF4-FFF2-40B4-BE49-F238E27FC236}">
                <a16:creationId xmlns:a16="http://schemas.microsoft.com/office/drawing/2014/main" id="{D4EAC1DA-4E79-41BB-96EC-65AD6569707A}"/>
              </a:ext>
            </a:extLst>
          </p:cNvPr>
          <p:cNvGrpSpPr/>
          <p:nvPr/>
        </p:nvGrpSpPr>
        <p:grpSpPr>
          <a:xfrm>
            <a:off x="551528" y="1104795"/>
            <a:ext cx="9639705" cy="5364094"/>
            <a:chOff x="0" y="0"/>
            <a:chExt cx="9639705" cy="5364094"/>
          </a:xfrm>
        </p:grpSpPr>
        <p:sp>
          <p:nvSpPr>
            <p:cNvPr id="14" name="Rectangle : coins arrondis 13">
              <a:extLst>
                <a:ext uri="{FF2B5EF4-FFF2-40B4-BE49-F238E27FC236}">
                  <a16:creationId xmlns:a16="http://schemas.microsoft.com/office/drawing/2014/main" id="{21CD1CE5-962A-4D83-9955-C0D2BC408B3A}"/>
                </a:ext>
              </a:extLst>
            </p:cNvPr>
            <p:cNvSpPr/>
            <p:nvPr/>
          </p:nvSpPr>
          <p:spPr>
            <a:xfrm>
              <a:off x="0" y="0"/>
              <a:ext cx="9639705" cy="5364094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dk2"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Rectangle : coins arrondis 4">
              <a:extLst>
                <a:ext uri="{FF2B5EF4-FFF2-40B4-BE49-F238E27FC236}">
                  <a16:creationId xmlns:a16="http://schemas.microsoft.com/office/drawing/2014/main" id="{1CE75B36-9764-42ED-875F-0570AA51DE64}"/>
                </a:ext>
              </a:extLst>
            </p:cNvPr>
            <p:cNvSpPr txBox="1"/>
            <p:nvPr/>
          </p:nvSpPr>
          <p:spPr>
            <a:xfrm>
              <a:off x="0" y="0"/>
              <a:ext cx="9639705" cy="160922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47650" tIns="247650" rIns="247650" bIns="247650" numCol="1" spcCol="1270" anchor="ctr" anchorCtr="0">
              <a:noAutofit/>
            </a:bodyPr>
            <a:lstStyle/>
            <a:p>
              <a:pPr marL="0" lvl="0" indent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fr-FR" sz="6500" kern="1200"/>
            </a:p>
          </p:txBody>
        </p:sp>
      </p:grp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411F50B7-0FFB-40E4-B677-0E247A0E7DF8}"/>
              </a:ext>
            </a:extLst>
          </p:cNvPr>
          <p:cNvGrpSpPr/>
          <p:nvPr/>
        </p:nvGrpSpPr>
        <p:grpSpPr>
          <a:xfrm>
            <a:off x="845847" y="3838192"/>
            <a:ext cx="9051066" cy="2108105"/>
            <a:chOff x="294319" y="2733397"/>
            <a:chExt cx="9051066" cy="2108105"/>
          </a:xfrm>
        </p:grpSpPr>
        <p:sp>
          <p:nvSpPr>
            <p:cNvPr id="12" name="Rectangle : coins arrondis 11">
              <a:extLst>
                <a:ext uri="{FF2B5EF4-FFF2-40B4-BE49-F238E27FC236}">
                  <a16:creationId xmlns:a16="http://schemas.microsoft.com/office/drawing/2014/main" id="{32C30764-519D-4A10-A262-4B632E10B2BC}"/>
                </a:ext>
              </a:extLst>
            </p:cNvPr>
            <p:cNvSpPr/>
            <p:nvPr/>
          </p:nvSpPr>
          <p:spPr>
            <a:xfrm>
              <a:off x="294319" y="2733397"/>
              <a:ext cx="9051066" cy="2108105"/>
            </a:xfrm>
            <a:prstGeom prst="roundRect">
              <a:avLst>
                <a:gd name="adj" fmla="val 10000"/>
              </a:avLst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dk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Rectangle : coins arrondis 6">
              <a:extLst>
                <a:ext uri="{FF2B5EF4-FFF2-40B4-BE49-F238E27FC236}">
                  <a16:creationId xmlns:a16="http://schemas.microsoft.com/office/drawing/2014/main" id="{8AF5BEA6-5706-4237-8A76-B1DD8EAEFD04}"/>
                </a:ext>
              </a:extLst>
            </p:cNvPr>
            <p:cNvSpPr txBox="1"/>
            <p:nvPr/>
          </p:nvSpPr>
          <p:spPr>
            <a:xfrm>
              <a:off x="356063" y="2795141"/>
              <a:ext cx="8927578" cy="198461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1600" tIns="76200" rIns="101600" bIns="76200" numCol="1" spcCol="1270" anchor="ctr" anchorCtr="0">
              <a:noAutofit/>
            </a:bodyPr>
            <a:lstStyle/>
            <a:p>
              <a:pPr marL="0" lvl="0" indent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4000" b="1" kern="1200" dirty="0"/>
                <a:t>-au,-eau :</a:t>
              </a:r>
            </a:p>
            <a:p>
              <a:pPr marL="0" lvl="0" indent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4000" kern="1200" dirty="0"/>
                <a:t>Pluriel en -x</a:t>
              </a:r>
            </a:p>
          </p:txBody>
        </p:sp>
      </p:grpSp>
      <p:sp>
        <p:nvSpPr>
          <p:cNvPr id="16" name="Rectangle : coins arrondis 15">
            <a:extLst>
              <a:ext uri="{FF2B5EF4-FFF2-40B4-BE49-F238E27FC236}">
                <a16:creationId xmlns:a16="http://schemas.microsoft.com/office/drawing/2014/main" id="{2FAAE5BB-94A9-4014-AC04-E4830FA9AAFB}"/>
              </a:ext>
            </a:extLst>
          </p:cNvPr>
          <p:cNvSpPr/>
          <p:nvPr/>
        </p:nvSpPr>
        <p:spPr>
          <a:xfrm>
            <a:off x="530093" y="1676914"/>
            <a:ext cx="9639705" cy="17520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Mettre un – s</a:t>
            </a:r>
            <a:r>
              <a:rPr lang="fr-FR" sz="4000" dirty="0"/>
              <a:t> au pluriel </a:t>
            </a:r>
          </a:p>
        </p:txBody>
      </p:sp>
    </p:spTree>
    <p:extLst>
      <p:ext uri="{BB962C8B-B14F-4D97-AF65-F5344CB8AC3E}">
        <p14:creationId xmlns:p14="http://schemas.microsoft.com/office/powerpoint/2010/main" val="23451804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Je m’entraine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17" name="Espace réservé du contenu 2">
            <a:extLst>
              <a:ext uri="{FF2B5EF4-FFF2-40B4-BE49-F238E27FC236}">
                <a16:creationId xmlns:a16="http://schemas.microsoft.com/office/drawing/2014/main" id="{3E6AE41C-D2C4-4542-9AFE-47D7180D6D0F}"/>
              </a:ext>
            </a:extLst>
          </p:cNvPr>
          <p:cNvSpPr txBox="1">
            <a:spLocks/>
          </p:cNvSpPr>
          <p:nvPr/>
        </p:nvSpPr>
        <p:spPr>
          <a:xfrm>
            <a:off x="838200" y="1480366"/>
            <a:ext cx="10515600" cy="5284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Font typeface="Arial" panose="020B0604020202020204" pitchFamily="34" charset="0"/>
              <a:buNone/>
            </a:pP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Pluriel de ‘chemise’ ?</a:t>
            </a:r>
          </a:p>
          <a:p>
            <a:pPr marL="0" indent="0" algn="ctr">
              <a:lnSpc>
                <a:spcPct val="110000"/>
              </a:lnSpc>
              <a:buFont typeface="Arial" panose="020B0604020202020204" pitchFamily="34" charset="0"/>
              <a:buNone/>
            </a:pP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Pluriel de ‘vélo’ ?</a:t>
            </a:r>
          </a:p>
          <a:p>
            <a:pPr marL="0" indent="0" algn="ctr">
              <a:lnSpc>
                <a:spcPct val="110000"/>
              </a:lnSpc>
              <a:buFont typeface="Arial" panose="020B0604020202020204" pitchFamily="34" charset="0"/>
              <a:buNone/>
            </a:pP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Pluriel de ‘tableau’ ?</a:t>
            </a:r>
          </a:p>
          <a:p>
            <a:pPr marL="0" indent="0" algn="ctr">
              <a:lnSpc>
                <a:spcPct val="110000"/>
              </a:lnSpc>
              <a:buFont typeface="Arial" panose="020B0604020202020204" pitchFamily="34" charset="0"/>
              <a:buNone/>
            </a:pP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Pluriel de ‘pâte’ ? </a:t>
            </a:r>
          </a:p>
          <a:p>
            <a:pPr marL="0" indent="0" algn="ctr">
              <a:lnSpc>
                <a:spcPct val="110000"/>
              </a:lnSpc>
              <a:buFont typeface="Arial" panose="020B0604020202020204" pitchFamily="34" charset="0"/>
              <a:buNone/>
            </a:pP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Pluriel de ‘préau’ ?</a:t>
            </a:r>
          </a:p>
        </p:txBody>
      </p:sp>
    </p:spTree>
    <p:extLst>
      <p:ext uri="{BB962C8B-B14F-4D97-AF65-F5344CB8AC3E}">
        <p14:creationId xmlns:p14="http://schemas.microsoft.com/office/powerpoint/2010/main" val="2975659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195</Words>
  <Application>Microsoft Office PowerPoint</Application>
  <PresentationFormat>Grand écran</PresentationFormat>
  <Paragraphs>47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Thème Office</vt:lpstr>
      <vt:lpstr>Quelle est la règle ? </vt:lpstr>
      <vt:lpstr>Quelle est la règle ? </vt:lpstr>
      <vt:lpstr>Quelle est la règle ? </vt:lpstr>
      <vt:lpstr>Quelle est la règle ? </vt:lpstr>
      <vt:lpstr>Quelle est la règle ? </vt:lpstr>
      <vt:lpstr>La règle : </vt:lpstr>
      <vt:lpstr>Je m’entraine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13</cp:revision>
  <dcterms:created xsi:type="dcterms:W3CDTF">2021-07-17T07:25:24Z</dcterms:created>
  <dcterms:modified xsi:type="dcterms:W3CDTF">2021-07-17T12:36:15Z</dcterms:modified>
</cp:coreProperties>
</file>